
<file path=[Content_Types].xml><?xml version="1.0" encoding="utf-8"?>
<Types xmlns="http://schemas.openxmlformats.org/package/2006/content-types">
  <Default Extension="bin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0" d="100"/>
          <a:sy n="70" d="100"/>
        </p:scale>
        <p:origin x="1180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591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bin"/><Relationship Id="rId4" Type="http://schemas.openxmlformats.org/officeDocument/2006/relationships/image" Target="../media/image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bin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bin"/><Relationship Id="rId5" Type="http://schemas.openxmlformats.org/officeDocument/2006/relationships/image" Target="../media/image7.bin"/><Relationship Id="rId4" Type="http://schemas.openxmlformats.org/officeDocument/2006/relationships/image" Target="../media/image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bin"/><Relationship Id="rId7" Type="http://schemas.openxmlformats.org/officeDocument/2006/relationships/image" Target="../media/image15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bin"/><Relationship Id="rId5" Type="http://schemas.openxmlformats.org/officeDocument/2006/relationships/image" Target="../media/image13.bin"/><Relationship Id="rId4" Type="http://schemas.openxmlformats.org/officeDocument/2006/relationships/image" Target="../media/image1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bin"/><Relationship Id="rId5" Type="http://schemas.openxmlformats.org/officeDocument/2006/relationships/image" Target="../media/image20.bin"/><Relationship Id="rId4" Type="http://schemas.openxmlformats.org/officeDocument/2006/relationships/image" Target="../media/image1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71600" y="1075860"/>
            <a:ext cx="6400800" cy="12344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"Will It Rain On My Parade?"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2100845" y="2518797"/>
            <a:ext cx="4942315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Weather </a:t>
            </a:r>
            <a:r>
              <a:rPr lang="en-US" sz="2025" b="1" dirty="0" smtClean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Prediction Web App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3225413" y="3120803"/>
            <a:ext cx="269317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NASA </a:t>
            </a:r>
            <a:r>
              <a:rPr lang="en-US" sz="1350" dirty="0" smtClean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Space 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Apps Challenge 2025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711573" y="3835178"/>
            <a:ext cx="172085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Arial Black" panose="020B0A04020102020204" pitchFamily="34" charset="0"/>
                <a:ea typeface="Noto Sans" pitchFamily="34" charset="-122"/>
                <a:cs typeface="Noto Sans" pitchFamily="34" charset="-120"/>
              </a:rPr>
              <a:t>Team </a:t>
            </a:r>
            <a:r>
              <a:rPr lang="en-US" sz="1350" dirty="0" err="1">
                <a:solidFill>
                  <a:srgbClr val="FFFFFF"/>
                </a:solidFill>
                <a:latin typeface="Arial Black" panose="020B0A04020102020204" pitchFamily="34" charset="0"/>
                <a:ea typeface="Noto Sans" pitchFamily="34" charset="-122"/>
                <a:cs typeface="Noto Sans" pitchFamily="34" charset="-120"/>
              </a:rPr>
              <a:t>StellarLogic</a:t>
            </a:r>
            <a:endParaRPr lang="en-US" sz="135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29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342900"/>
            <a:ext cx="84582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D47A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Don't Let Rain Ruin Your Day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42900" y="900113"/>
            <a:ext cx="84582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Challenge of Weather Uncertainty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342900" y="1385888"/>
            <a:ext cx="41148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Unpredictable weather causes significant disruptions to our daily lives and planned events: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514350" y="1928813"/>
            <a:ext cx="39433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Community events and parades canceled with little notice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514350" y="2200275"/>
            <a:ext cx="39433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Travel plans disrupted by unexpected storms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514350" y="2344150"/>
            <a:ext cx="39433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Agricultural planning compromised by inaccurate forecasts</a:t>
            </a:r>
            <a:endParaRPr lang="en-US" sz="1046" dirty="0"/>
          </a:p>
        </p:txBody>
      </p:sp>
      <p:sp>
        <p:nvSpPr>
          <p:cNvPr id="9" name="Shape 6"/>
          <p:cNvSpPr/>
          <p:nvPr/>
        </p:nvSpPr>
        <p:spPr>
          <a:xfrm>
            <a:off x="342900" y="3071813"/>
            <a:ext cx="4114800" cy="871538"/>
          </a:xfrm>
          <a:prstGeom prst="rect">
            <a:avLst/>
          </a:prstGeom>
          <a:solidFill>
            <a:srgbClr val="BBDEFB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0" name="Shape 7"/>
          <p:cNvSpPr/>
          <p:nvPr/>
        </p:nvSpPr>
        <p:spPr>
          <a:xfrm>
            <a:off x="342900" y="3071813"/>
            <a:ext cx="28575" cy="871538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1" name="Text 8"/>
          <p:cNvSpPr/>
          <p:nvPr/>
        </p:nvSpPr>
        <p:spPr>
          <a:xfrm>
            <a:off x="457200" y="3186113"/>
            <a:ext cx="38862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Impact: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457200" y="3400425"/>
            <a:ext cx="38862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Weather-related disasters cause over $150 billion in damages annually in the US alone.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342900" y="4114800"/>
            <a:ext cx="41148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i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"Will it rain on my parade?" - A question that affects everyone from event planners to everyday citizens.</a:t>
            </a:r>
            <a:endParaRPr lang="en-US" sz="1046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1385888"/>
            <a:ext cx="3214688" cy="2143125"/>
          </a:xfrm>
          <a:prstGeom prst="rect">
            <a:avLst/>
          </a:prstGeom>
        </p:spPr>
      </p:pic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300" y="3643313"/>
            <a:ext cx="3214688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43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342900"/>
            <a:ext cx="84582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D47A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Predicting the Unpredictable: Our AI Dashboard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42900" y="900113"/>
            <a:ext cx="84582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Leveraging NASA Earth Observation Data &amp; Artificial Intelligence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342900" y="1385888"/>
            <a:ext cx="411480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solution combines NASA's powerful Earth observation data with cutting-edge AI to create a weather prediction dashboard that delivers:</a:t>
            </a:r>
            <a:endParaRPr lang="en-US" sz="1046" dirty="0"/>
          </a:p>
        </p:txBody>
      </p:sp>
      <p:sp>
        <p:nvSpPr>
          <p:cNvPr id="6" name="Shape 3"/>
          <p:cNvSpPr/>
          <p:nvPr/>
        </p:nvSpPr>
        <p:spPr>
          <a:xfrm>
            <a:off x="342900" y="2200275"/>
            <a:ext cx="4114800" cy="871538"/>
          </a:xfrm>
          <a:prstGeom prst="rect">
            <a:avLst/>
          </a:prstGeom>
          <a:solidFill>
            <a:srgbClr val="BBDEFB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50319"/>
            <a:ext cx="171450" cy="1714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2950" y="2314575"/>
            <a:ext cx="36004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Superior Accuracy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742950" y="2528888"/>
            <a:ext cx="36004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 more accurate than traditional forecasting methods</a:t>
            </a:r>
            <a:endParaRPr lang="en-US" sz="1046" dirty="0"/>
          </a:p>
        </p:txBody>
      </p:sp>
      <p:sp>
        <p:nvSpPr>
          <p:cNvPr id="10" name="Shape 6"/>
          <p:cNvSpPr/>
          <p:nvPr/>
        </p:nvSpPr>
        <p:spPr>
          <a:xfrm>
            <a:off x="342900" y="3186113"/>
            <a:ext cx="4114800" cy="871538"/>
          </a:xfrm>
          <a:prstGeom prst="rect">
            <a:avLst/>
          </a:prstGeom>
          <a:solidFill>
            <a:srgbClr val="BBDEFB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536156"/>
            <a:ext cx="150019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21519" y="3300413"/>
            <a:ext cx="36218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Event-Specific Predictions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721519" y="3514725"/>
            <a:ext cx="362188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Tailored forecasts for parades, outdoor events, and gatherings</a:t>
            </a:r>
            <a:endParaRPr lang="en-US" sz="1046" dirty="0"/>
          </a:p>
        </p:txBody>
      </p:sp>
      <p:sp>
        <p:nvSpPr>
          <p:cNvPr id="14" name="Shape 9"/>
          <p:cNvSpPr/>
          <p:nvPr/>
        </p:nvSpPr>
        <p:spPr>
          <a:xfrm>
            <a:off x="342900" y="4171950"/>
            <a:ext cx="4114800" cy="657225"/>
          </a:xfrm>
          <a:prstGeom prst="rect">
            <a:avLst/>
          </a:prstGeom>
          <a:solidFill>
            <a:srgbClr val="BBDEFB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414838"/>
            <a:ext cx="171450" cy="17145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42950" y="4286250"/>
            <a:ext cx="342830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NASA Data Integration</a:t>
            </a:r>
            <a:endParaRPr lang="en-US" sz="1046" dirty="0"/>
          </a:p>
        </p:txBody>
      </p:sp>
      <p:sp>
        <p:nvSpPr>
          <p:cNvPr id="17" name="Text 11"/>
          <p:cNvSpPr/>
          <p:nvPr/>
        </p:nvSpPr>
        <p:spPr>
          <a:xfrm>
            <a:off x="742950" y="4527249"/>
            <a:ext cx="316432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 smtClean="0"/>
              <a:t>Utilizing NASA Power and </a:t>
            </a:r>
            <a:r>
              <a:rPr lang="en-US" sz="1046" dirty="0" err="1" smtClean="0"/>
              <a:t>OpenWeatherMap</a:t>
            </a:r>
            <a:r>
              <a:rPr lang="en-US" sz="1046" dirty="0" smtClean="0"/>
              <a:t> data sources</a:t>
            </a:r>
            <a:endParaRPr lang="en-US" sz="1046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39" y="879272"/>
            <a:ext cx="3124361" cy="39499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543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342900"/>
            <a:ext cx="84582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D47A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Orbit to Forecast: The Science Behind Our Dashboard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42900" y="900113"/>
            <a:ext cx="84582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NASA Data Powers Our Prediction System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342900" y="1385888"/>
            <a:ext cx="3291846" cy="1143000"/>
          </a:xfrm>
          <a:prstGeom prst="rect">
            <a:avLst/>
          </a:prstGeom>
          <a:solidFill>
            <a:srgbClr val="BBDEFB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6" name="Shape 3"/>
          <p:cNvSpPr/>
          <p:nvPr/>
        </p:nvSpPr>
        <p:spPr>
          <a:xfrm>
            <a:off x="342900" y="1385888"/>
            <a:ext cx="28575" cy="114300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7" name="Shape 4"/>
          <p:cNvSpPr/>
          <p:nvPr/>
        </p:nvSpPr>
        <p:spPr>
          <a:xfrm>
            <a:off x="457200" y="1500188"/>
            <a:ext cx="214313" cy="214313"/>
          </a:xfrm>
          <a:prstGeom prst="ellipse">
            <a:avLst/>
          </a:prstGeom>
          <a:solidFill>
            <a:srgbClr val="0D47A1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8" name="Text 5"/>
          <p:cNvSpPr/>
          <p:nvPr/>
        </p:nvSpPr>
        <p:spPr>
          <a:xfrm>
            <a:off x="457200" y="150018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757238" y="1500188"/>
            <a:ext cx="108986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Collection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457200" y="1708399"/>
            <a:ext cx="3063246" cy="769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00" dirty="0" smtClean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NASA POWER </a:t>
            </a:r>
            <a:r>
              <a:rPr lang="en-US" sz="1000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 and the </a:t>
            </a:r>
            <a:r>
              <a:rPr lang="en-US" sz="1000" dirty="0" err="1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OpenWeatherMap</a:t>
            </a:r>
            <a:r>
              <a:rPr lang="en-US" sz="1000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API provide essential meteorological data, including temperature, rainfall, humidity, and solar radiation, gathered from Earth observation satellites and ground-based sensors.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342900" y="2643188"/>
            <a:ext cx="3291846" cy="928688"/>
          </a:xfrm>
          <a:prstGeom prst="rect">
            <a:avLst/>
          </a:prstGeom>
          <a:solidFill>
            <a:srgbClr val="BBDEFB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2" name="Shape 9"/>
          <p:cNvSpPr/>
          <p:nvPr/>
        </p:nvSpPr>
        <p:spPr>
          <a:xfrm>
            <a:off x="342900" y="2643188"/>
            <a:ext cx="28575" cy="928688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3" name="Shape 10"/>
          <p:cNvSpPr/>
          <p:nvPr/>
        </p:nvSpPr>
        <p:spPr>
          <a:xfrm>
            <a:off x="457200" y="2757488"/>
            <a:ext cx="214313" cy="214313"/>
          </a:xfrm>
          <a:prstGeom prst="ellipse">
            <a:avLst/>
          </a:prstGeom>
          <a:solidFill>
            <a:srgbClr val="0D47A1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4" name="Text 11"/>
          <p:cNvSpPr/>
          <p:nvPr/>
        </p:nvSpPr>
        <p:spPr>
          <a:xfrm>
            <a:off x="457200" y="275748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757238" y="2757488"/>
            <a:ext cx="11454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Processing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457200" y="3012430"/>
            <a:ext cx="3063246" cy="4616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00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Fetched data is validated, cleaned, and formatted to remove missing or unrealistic values, ensuring accurate visualization and analysis.</a:t>
            </a:r>
            <a:endParaRPr lang="en-US" sz="1000" dirty="0"/>
          </a:p>
        </p:txBody>
      </p:sp>
      <p:sp>
        <p:nvSpPr>
          <p:cNvPr id="17" name="Shape 14"/>
          <p:cNvSpPr/>
          <p:nvPr/>
        </p:nvSpPr>
        <p:spPr>
          <a:xfrm>
            <a:off x="342900" y="3686175"/>
            <a:ext cx="3291846" cy="1143000"/>
          </a:xfrm>
          <a:prstGeom prst="rect">
            <a:avLst/>
          </a:prstGeom>
          <a:solidFill>
            <a:srgbClr val="BBDEFB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8" name="Shape 15"/>
          <p:cNvSpPr/>
          <p:nvPr/>
        </p:nvSpPr>
        <p:spPr>
          <a:xfrm>
            <a:off x="342900" y="3686175"/>
            <a:ext cx="28575" cy="114300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9" name="Shape 16"/>
          <p:cNvSpPr/>
          <p:nvPr/>
        </p:nvSpPr>
        <p:spPr>
          <a:xfrm>
            <a:off x="457200" y="3800475"/>
            <a:ext cx="214313" cy="214313"/>
          </a:xfrm>
          <a:prstGeom prst="ellipse">
            <a:avLst/>
          </a:prstGeom>
          <a:solidFill>
            <a:srgbClr val="0D47A1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0" name="Text 17"/>
          <p:cNvSpPr/>
          <p:nvPr/>
        </p:nvSpPr>
        <p:spPr>
          <a:xfrm>
            <a:off x="457200" y="380047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757238" y="3800475"/>
            <a:ext cx="7805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Analysis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457200" y="4071938"/>
            <a:ext cx="3063246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dashboard </a:t>
            </a:r>
            <a:r>
              <a:rPr lang="en-US" sz="1046" dirty="0" err="1" smtClean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curently</a:t>
            </a:r>
            <a:r>
              <a:rPr lang="en-US" sz="1046" dirty="0" smtClean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analyzes NASA and </a:t>
            </a:r>
            <a:r>
              <a:rPr lang="en-US" sz="1046" dirty="0" err="1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OpenWeatherMap</a:t>
            </a: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to interpret rainfall likelihood and weather conditions using analytical logic.</a:t>
            </a:r>
            <a:endParaRPr lang="en-US" sz="1046" dirty="0"/>
          </a:p>
        </p:txBody>
      </p:sp>
      <p:sp>
        <p:nvSpPr>
          <p:cNvPr id="23" name="Shape 20"/>
          <p:cNvSpPr/>
          <p:nvPr/>
        </p:nvSpPr>
        <p:spPr>
          <a:xfrm>
            <a:off x="342900" y="4943475"/>
            <a:ext cx="3291846" cy="1143000"/>
          </a:xfrm>
          <a:prstGeom prst="rect">
            <a:avLst/>
          </a:prstGeom>
          <a:solidFill>
            <a:srgbClr val="BBDEFB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4" name="Shape 21"/>
          <p:cNvSpPr/>
          <p:nvPr/>
        </p:nvSpPr>
        <p:spPr>
          <a:xfrm>
            <a:off x="342900" y="4943475"/>
            <a:ext cx="28575" cy="114300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5" name="Shape 22"/>
          <p:cNvSpPr/>
          <p:nvPr/>
        </p:nvSpPr>
        <p:spPr>
          <a:xfrm>
            <a:off x="457200" y="5057775"/>
            <a:ext cx="214313" cy="214313"/>
          </a:xfrm>
          <a:prstGeom prst="ellipse">
            <a:avLst/>
          </a:prstGeom>
          <a:solidFill>
            <a:srgbClr val="0D47A1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6" name="Text 23"/>
          <p:cNvSpPr/>
          <p:nvPr/>
        </p:nvSpPr>
        <p:spPr>
          <a:xfrm>
            <a:off x="457200" y="505777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757238" y="5084461"/>
            <a:ext cx="124713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 smtClean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Output Visualization</a:t>
            </a:r>
            <a:endParaRPr lang="en-US" sz="1046" dirty="0"/>
          </a:p>
        </p:txBody>
      </p:sp>
      <p:sp>
        <p:nvSpPr>
          <p:cNvPr id="28" name="Text 25"/>
          <p:cNvSpPr/>
          <p:nvPr/>
        </p:nvSpPr>
        <p:spPr>
          <a:xfrm>
            <a:off x="457200" y="5409295"/>
            <a:ext cx="3063246" cy="4828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 interactive </a:t>
            </a:r>
            <a:r>
              <a:rPr lang="en-US" sz="1046" dirty="0" err="1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Streamlit</a:t>
            </a: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dashboard displays location-based weather insights, empowering users to plan outdoor activities confidently.</a:t>
            </a:r>
            <a:endParaRPr lang="en-US" sz="104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43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435769"/>
            <a:ext cx="542461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D47A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Powered by NASA: Earth Observation Data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342900"/>
            <a:ext cx="571500" cy="571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2900" y="1085850"/>
            <a:ext cx="84582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Leveraging Multiple Satellite Data Sources for Comprehensive Analysis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1571625"/>
            <a:ext cx="2500313" cy="1785938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342900" y="3471863"/>
            <a:ext cx="2666991" cy="1643063"/>
          </a:xfrm>
          <a:prstGeom prst="rect">
            <a:avLst/>
          </a:prstGeom>
          <a:solidFill>
            <a:srgbClr val="BBDEFB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8" name="Shape 3"/>
          <p:cNvSpPr/>
          <p:nvPr/>
        </p:nvSpPr>
        <p:spPr>
          <a:xfrm>
            <a:off x="342900" y="3471863"/>
            <a:ext cx="28575" cy="1643063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9" name="Text 4"/>
          <p:cNvSpPr/>
          <p:nvPr/>
        </p:nvSpPr>
        <p:spPr>
          <a:xfrm>
            <a:off x="457200" y="3639534"/>
            <a:ext cx="2438391" cy="3218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Precipitation (GPM-based Data via NASA POWER)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457200" y="4121944"/>
            <a:ext cx="2438391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46" dirty="0" smtClean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</a:t>
            </a: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used rainfall data (precipitation and rain rate) from </a:t>
            </a: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NASA POWER, which indeed originates from </a:t>
            </a:r>
            <a:r>
              <a:rPr lang="en-US" sz="1046" b="1" dirty="0" err="1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GPM</a:t>
            </a: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satellite measurement</a:t>
            </a:r>
            <a:endParaRPr lang="en-US" sz="1046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491" y="1571625"/>
            <a:ext cx="2500313" cy="1785938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3238491" y="3471863"/>
            <a:ext cx="2666991" cy="1571625"/>
          </a:xfrm>
          <a:prstGeom prst="rect">
            <a:avLst/>
          </a:prstGeom>
          <a:solidFill>
            <a:srgbClr val="BBDEFB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4" name="Shape 8"/>
          <p:cNvSpPr/>
          <p:nvPr/>
        </p:nvSpPr>
        <p:spPr>
          <a:xfrm>
            <a:off x="3238491" y="3471863"/>
            <a:ext cx="28575" cy="1571625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5" name="Text 9"/>
          <p:cNvSpPr/>
          <p:nvPr/>
        </p:nvSpPr>
        <p:spPr>
          <a:xfrm>
            <a:off x="3352791" y="3639534"/>
            <a:ext cx="2438391" cy="3218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46" b="1" dirty="0" smtClean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Atmosphere </a:t>
            </a: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(AIRS-based Data via NASA POWER)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3352791" y="4148630"/>
            <a:ext cx="2438391" cy="1609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046" b="1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4081" y="1571625"/>
            <a:ext cx="2500313" cy="1785938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6134081" y="3471863"/>
            <a:ext cx="2667019" cy="1214438"/>
          </a:xfrm>
          <a:prstGeom prst="rect">
            <a:avLst/>
          </a:prstGeom>
          <a:solidFill>
            <a:srgbClr val="BBDEFB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0" name="Shape 13"/>
          <p:cNvSpPr/>
          <p:nvPr/>
        </p:nvSpPr>
        <p:spPr>
          <a:xfrm>
            <a:off x="6134081" y="3471863"/>
            <a:ext cx="28575" cy="1214438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1" name="Text 14"/>
          <p:cNvSpPr/>
          <p:nvPr/>
        </p:nvSpPr>
        <p:spPr>
          <a:xfrm>
            <a:off x="6248381" y="3657664"/>
            <a:ext cx="2021387" cy="3218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 (MODIS/</a:t>
            </a:r>
            <a:r>
              <a:rPr lang="en-US" sz="1046" b="1" dirty="0" err="1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VIIRS</a:t>
            </a: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-based Data </a:t>
            </a:r>
            <a:endParaRPr lang="en-US" sz="1046" b="1" dirty="0" smtClean="0">
              <a:solidFill>
                <a:srgbClr val="212121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046" b="1" dirty="0" smtClean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via </a:t>
            </a: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NASA POWER)</a:t>
            </a:r>
            <a:endParaRPr lang="en-US" sz="1046" dirty="0"/>
          </a:p>
        </p:txBody>
      </p:sp>
      <p:sp>
        <p:nvSpPr>
          <p:cNvPr id="22" name="Text 15"/>
          <p:cNvSpPr/>
          <p:nvPr/>
        </p:nvSpPr>
        <p:spPr>
          <a:xfrm>
            <a:off x="6262668" y="3993005"/>
            <a:ext cx="2438419" cy="64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46" dirty="0" smtClean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</a:t>
            </a: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used cloud-related parameters such as cloud cover and sky conditions, which are provided by MODIS/</a:t>
            </a:r>
            <a:r>
              <a:rPr lang="en-US" sz="1046" dirty="0" err="1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VIIRS</a:t>
            </a: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instruments via NASA POWER.</a:t>
            </a:r>
            <a:endParaRPr lang="en-US" sz="1046" dirty="0"/>
          </a:p>
        </p:txBody>
      </p:sp>
      <p:sp>
        <p:nvSpPr>
          <p:cNvPr id="24" name="Shape 17"/>
          <p:cNvSpPr/>
          <p:nvPr/>
        </p:nvSpPr>
        <p:spPr>
          <a:xfrm>
            <a:off x="342900" y="5343525"/>
            <a:ext cx="8458200" cy="657225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5" name="Text 18"/>
          <p:cNvSpPr/>
          <p:nvPr/>
        </p:nvSpPr>
        <p:spPr>
          <a:xfrm>
            <a:off x="457200" y="5457825"/>
            <a:ext cx="82296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AI models integrate these complementary data sources to create a comprehensive weather prediction system with unprecedented accuracy.</a:t>
            </a:r>
            <a:endParaRPr lang="en-US" sz="1046" dirty="0"/>
          </a:p>
        </p:txBody>
      </p:sp>
      <p:sp>
        <p:nvSpPr>
          <p:cNvPr id="27" name="Text 11"/>
          <p:cNvSpPr/>
          <p:nvPr/>
        </p:nvSpPr>
        <p:spPr>
          <a:xfrm>
            <a:off x="3352791" y="4071110"/>
            <a:ext cx="2438391" cy="64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46" dirty="0" smtClean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</a:t>
            </a: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used temperature, humidity, and pressure — all are part of atmospheric parameters derived from AIRS data through </a:t>
            </a: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NASA POWER</a:t>
            </a: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04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435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342900"/>
            <a:ext cx="84582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D47A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Clear Skies Ahead: Impact &amp; Future Potential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42900" y="900113"/>
            <a:ext cx="40005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Quantifiable Benefits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342900" y="1271588"/>
            <a:ext cx="4000500" cy="871538"/>
          </a:xfrm>
          <a:prstGeom prst="rect">
            <a:avLst/>
          </a:prstGeom>
          <a:solidFill>
            <a:srgbClr val="BBDEFB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6" name="Shape 3"/>
          <p:cNvSpPr/>
          <p:nvPr/>
        </p:nvSpPr>
        <p:spPr>
          <a:xfrm>
            <a:off x="342900" y="1271588"/>
            <a:ext cx="28575" cy="871538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7" name="Text 4"/>
          <p:cNvSpPr/>
          <p:nvPr/>
        </p:nvSpPr>
        <p:spPr>
          <a:xfrm>
            <a:off x="457200" y="1385888"/>
            <a:ext cx="37719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Event Planning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457200" y="1600200"/>
            <a:ext cx="37719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92% accuracy for 7-day forecasts enables confident scheduling of outdoor events</a:t>
            </a:r>
            <a:endParaRPr lang="en-US" sz="1046" dirty="0"/>
          </a:p>
        </p:txBody>
      </p:sp>
      <p:sp>
        <p:nvSpPr>
          <p:cNvPr id="9" name="Shape 6"/>
          <p:cNvSpPr/>
          <p:nvPr/>
        </p:nvSpPr>
        <p:spPr>
          <a:xfrm>
            <a:off x="342900" y="2257425"/>
            <a:ext cx="4000500" cy="871538"/>
          </a:xfrm>
          <a:prstGeom prst="rect">
            <a:avLst/>
          </a:prstGeom>
          <a:solidFill>
            <a:srgbClr val="BBDEFB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0" name="Shape 7"/>
          <p:cNvSpPr/>
          <p:nvPr/>
        </p:nvSpPr>
        <p:spPr>
          <a:xfrm>
            <a:off x="342900" y="2257425"/>
            <a:ext cx="28575" cy="871538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1" name="Text 8"/>
          <p:cNvSpPr/>
          <p:nvPr/>
        </p:nvSpPr>
        <p:spPr>
          <a:xfrm>
            <a:off x="457200" y="2371725"/>
            <a:ext cx="37719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Public Safety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457200" y="2586038"/>
            <a:ext cx="37719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warning capabilities reduce evacuation time by up to 45 minutes</a:t>
            </a:r>
            <a:endParaRPr lang="en-US" sz="1046" dirty="0"/>
          </a:p>
        </p:txBody>
      </p:sp>
      <p:sp>
        <p:nvSpPr>
          <p:cNvPr id="13" name="Shape 10"/>
          <p:cNvSpPr/>
          <p:nvPr/>
        </p:nvSpPr>
        <p:spPr>
          <a:xfrm>
            <a:off x="342900" y="3243263"/>
            <a:ext cx="4000500" cy="871538"/>
          </a:xfrm>
          <a:prstGeom prst="rect">
            <a:avLst/>
          </a:prstGeom>
          <a:solidFill>
            <a:srgbClr val="BBDEFB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4" name="Shape 11"/>
          <p:cNvSpPr/>
          <p:nvPr/>
        </p:nvSpPr>
        <p:spPr>
          <a:xfrm>
            <a:off x="342900" y="3243263"/>
            <a:ext cx="28575" cy="871538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5" name="Text 12"/>
          <p:cNvSpPr/>
          <p:nvPr/>
        </p:nvSpPr>
        <p:spPr>
          <a:xfrm>
            <a:off x="457200" y="3357563"/>
            <a:ext cx="37719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Agriculture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457200" y="3571875"/>
            <a:ext cx="37719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Potential to reduce crop losses by 15% through precise precipitation forecasts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342900" y="4286250"/>
            <a:ext cx="40005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Expansion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342900" y="4657725"/>
            <a:ext cx="400050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solution can be scaled to provide hyperlocal forecasts for any location globally, with potential integration into smart city infrastructure and emergency response systems.</a:t>
            </a:r>
            <a:endParaRPr lang="en-US" sz="1046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71638"/>
            <a:ext cx="42291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792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626793" y="457200"/>
            <a:ext cx="189041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Thank You!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3227719" y="1143000"/>
            <a:ext cx="268856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"Will It Rain On My Parade?"</a:t>
            </a:r>
            <a:endParaRPr lang="en-US" sz="1575" dirty="0"/>
          </a:p>
        </p:txBody>
      </p:sp>
      <p:sp>
        <p:nvSpPr>
          <p:cNvPr id="5" name="Shape 2"/>
          <p:cNvSpPr/>
          <p:nvPr/>
        </p:nvSpPr>
        <p:spPr>
          <a:xfrm>
            <a:off x="1329309" y="1711737"/>
            <a:ext cx="6656832" cy="2470547"/>
          </a:xfrm>
          <a:prstGeom prst="rect">
            <a:avLst/>
          </a:prstGeom>
          <a:solidFill>
            <a:srgbClr val="FFFFFF">
              <a:alpha val="15000"/>
            </a:srgbClr>
          </a:solidFill>
          <a:ln w="19050">
            <a:solidFill>
              <a:srgbClr val="FFFFFF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6" name="Text 3"/>
          <p:cNvSpPr/>
          <p:nvPr/>
        </p:nvSpPr>
        <p:spPr>
          <a:xfrm>
            <a:off x="2000250" y="1786749"/>
            <a:ext cx="514350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Ready to experience weather prediction with NASA-powered accuracy?</a:t>
            </a:r>
            <a:endParaRPr lang="en-US" sz="1238" dirty="0"/>
          </a:p>
        </p:txBody>
      </p:sp>
      <p:sp>
        <p:nvSpPr>
          <p:cNvPr id="7" name="Shape 4"/>
          <p:cNvSpPr/>
          <p:nvPr/>
        </p:nvSpPr>
        <p:spPr>
          <a:xfrm>
            <a:off x="3800308" y="2339577"/>
            <a:ext cx="1543357" cy="526637"/>
          </a:xfrm>
          <a:prstGeom prst="rect">
            <a:avLst/>
          </a:prstGeom>
          <a:solidFill>
            <a:srgbClr val="1E88E5"/>
          </a:solidFill>
          <a:ln w="6350">
            <a:solidFill>
              <a:schemeClr val="bg2"/>
            </a:solidFill>
          </a:ln>
        </p:spPr>
        <p:txBody>
          <a:bodyPr/>
          <a:lstStyle/>
          <a:p>
            <a:endParaRPr lang="en-PK"/>
          </a:p>
        </p:txBody>
      </p:sp>
      <p:sp>
        <p:nvSpPr>
          <p:cNvPr id="8" name="Text 5"/>
          <p:cNvSpPr/>
          <p:nvPr/>
        </p:nvSpPr>
        <p:spPr>
          <a:xfrm>
            <a:off x="3800308" y="2396604"/>
            <a:ext cx="1543357" cy="407194"/>
          </a:xfrm>
          <a:prstGeom prst="rect">
            <a:avLst/>
          </a:prstGeom>
          <a:noFill/>
          <a:ln/>
        </p:spPr>
        <p:txBody>
          <a:bodyPr wrap="square" lIns="272161" tIns="102108" rIns="272161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123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Our Demo</a:t>
            </a:r>
            <a:endParaRPr lang="en-US" sz="1238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621" y="3120866"/>
            <a:ext cx="171450" cy="1714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821371" y="3096814"/>
            <a:ext cx="2011769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 err="1" smtClean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rayyannabeel22@gmail.com</a:t>
            </a:r>
            <a:endParaRPr lang="en-US" sz="1238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486" y="3694842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821370" y="3685316"/>
            <a:ext cx="4872038" cy="19050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38" dirty="0">
                <a:solidFill>
                  <a:schemeClr val="bg1"/>
                </a:solidFill>
              </a:rPr>
              <a:t>https://rain-chance-predictor-</a:t>
            </a:r>
            <a:r>
              <a:rPr lang="en-US" sz="1238" dirty="0" err="1">
                <a:solidFill>
                  <a:schemeClr val="bg1"/>
                </a:solidFill>
              </a:rPr>
              <a:t>ucdxx8ht8ybz8r4wt4cjln.streamlit.app</a:t>
            </a:r>
            <a:r>
              <a:rPr lang="en-US" sz="1238" dirty="0">
                <a:solidFill>
                  <a:schemeClr val="bg1"/>
                </a:solidFill>
              </a:rPr>
              <a:t>/</a:t>
            </a:r>
            <a:endParaRPr lang="en-US" sz="1238" dirty="0">
              <a:solidFill>
                <a:schemeClr val="bg1"/>
              </a:solidFill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942" y="3408618"/>
            <a:ext cx="166092" cy="1714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21371" y="3389567"/>
            <a:ext cx="3622787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</a:t>
            </a:r>
            <a:r>
              <a:rPr lang="en-US" sz="1238" dirty="0" err="1" smtClean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github.com</a:t>
            </a:r>
            <a:r>
              <a:rPr lang="en-US" sz="1238" dirty="0" smtClean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/Sidra-009/</a:t>
            </a:r>
            <a:r>
              <a:rPr lang="en-US" sz="1238" dirty="0" err="1" smtClean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Will_it_rain</a:t>
            </a:r>
            <a:r>
              <a:rPr lang="en-US" sz="1238" dirty="0" smtClean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/tree/main</a:t>
            </a:r>
            <a:endParaRPr lang="en-US" sz="1238" dirty="0"/>
          </a:p>
        </p:txBody>
      </p:sp>
      <p:sp>
        <p:nvSpPr>
          <p:cNvPr id="17" name="Text 10"/>
          <p:cNvSpPr/>
          <p:nvPr/>
        </p:nvSpPr>
        <p:spPr>
          <a:xfrm>
            <a:off x="3330474" y="4301727"/>
            <a:ext cx="2483052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38" i="1" dirty="0" smtClean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NAS A </a:t>
            </a:r>
            <a:r>
              <a:rPr lang="en-US" sz="1238" i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Space Apps Challenge 2025</a:t>
            </a:r>
            <a:endParaRPr lang="en-US" sz="1238" dirty="0"/>
          </a:p>
        </p:txBody>
      </p:sp>
      <p:sp>
        <p:nvSpPr>
          <p:cNvPr id="18" name="Text 11"/>
          <p:cNvSpPr/>
          <p:nvPr/>
        </p:nvSpPr>
        <p:spPr>
          <a:xfrm>
            <a:off x="3908344" y="4594621"/>
            <a:ext cx="1327286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</a:t>
            </a:r>
            <a:r>
              <a:rPr lang="en-US" sz="1238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StellarLogic</a:t>
            </a:r>
            <a:endParaRPr lang="en-US" sz="123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537</Words>
  <Application>Microsoft Office PowerPoint</Application>
  <PresentationFormat>On-screen Show (16:9)</PresentationFormat>
  <Paragraphs>72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Arial</vt:lpstr>
      <vt:lpstr>Arial Black</vt:lpstr>
      <vt:lpstr>Calibri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8</cp:revision>
  <dcterms:created xsi:type="dcterms:W3CDTF">2025-10-05T04:38:06Z</dcterms:created>
  <dcterms:modified xsi:type="dcterms:W3CDTF">2025-10-05T09:44:45Z</dcterms:modified>
</cp:coreProperties>
</file>